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28600" y="228600"/>
            <a:ext cx="11734800" cy="6400800"/>
          </a:xfrm>
          <a:prstGeom prst="rect">
            <a:avLst/>
          </a:prstGeom>
          <a:noFill/>
          <a:ln w="15875">
            <a:solidFill>
              <a:srgbClr val="B889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har_gold_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0" y="660400"/>
            <a:ext cx="2133600" cy="1191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7400" y="2006600"/>
            <a:ext cx="10617200" cy="279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300" b="1">
                <a:solidFill>
                  <a:srgbClr val="D9B66C"/>
                </a:solidFill>
                <a:latin typeface="Noto Sans Arabic"/>
                <a:cs typeface="Noto Sans Arabic"/>
              </a:rPr>
              <a:t>خطة تشغيلية · الإصدار 6.1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2438400"/>
            <a:ext cx="10617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25000"/>
              </a:lnSpc>
              <a:spcAft>
                <a:spcPts val="0"/>
              </a:spcAft>
            </a:pPr>
            <a:r>
              <a:rPr sz="4600" b="1">
                <a:solidFill>
                  <a:srgbClr val="FFFFFF"/>
                </a:solidFill>
                <a:latin typeface="Noto Sans Arabic"/>
                <a:cs typeface="Noto Sans Arabic"/>
              </a:rPr>
              <a:t>خطة الأمن والسلامة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3835400"/>
            <a:ext cx="10617200" cy="50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900" b="0">
                <a:solidFill>
                  <a:srgbClr val="D9B66C"/>
                </a:solidFill>
                <a:latin typeface="Noto Sans Arabic"/>
                <a:cs typeface="Noto Sans Arabic"/>
              </a:rPr>
              <a:t>مسرح الطفل — مهرجان صحار الخامس · مناقصة PRS/26/081</a:t>
            </a:r>
          </a:p>
        </p:txBody>
      </p:sp>
      <p:sp>
        <p:nvSpPr>
          <p:cNvPr id="7" name="Rectangle 6"/>
          <p:cNvSpPr/>
          <p:nvPr/>
        </p:nvSpPr>
        <p:spPr>
          <a:xfrm>
            <a:off x="9753600" y="4546600"/>
            <a:ext cx="1651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47752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شركة ابن سلمان لتنظيم وإدارة المهرجانات والمعارض والحفلات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7400" y="50546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إطار وقائي واستجابة يشمل الجمهور والعاملين والمقاولين والمرافق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" y="53340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0">
                <a:solidFill>
                  <a:srgbClr val="FBF8F1"/>
                </a:solidFill>
                <a:latin typeface="Noto Sans Arabic"/>
                <a:cs typeface="Noto Sans Arabic"/>
              </a:rPr>
              <a:t>أُعيد بناؤها من الإصدار السادس (46 صفحة) بالترتيب نفسه، وأُضيف إليها ما يناسب من ملف مسرح الطفل (61 صفحة)</a:t>
            </a:r>
          </a:p>
        </p:txBody>
      </p:sp>
      <p:pic>
        <p:nvPicPr>
          <p:cNvPr id="11" name="Picture 10" descr="ibnsalman_cr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5486400"/>
            <a:ext cx="2387600" cy="6488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7400" y="6223000"/>
            <a:ext cx="5969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C9B78E"/>
                </a:solidFill>
                <a:latin typeface="Noto Sans Arabic"/>
                <a:cs typeface="Noto Sans Arabic"/>
              </a:rPr>
              <a:t>إصدار 6.1 · مُحدَّث من الخطة الأصلية (46 صفحة) بإضافات من ملف مسرح الطفل (61 صفحة)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C9B78E"/>
                </a:solidFill>
                <a:latin typeface="Noto Sans Arabic"/>
                <a:cs typeface="Noto Sans Arabic"/>
              </a:rPr>
              <a:t>وثيقة استرشادية · لا تُعتمد قبل استكمال الخانات الموسومة «يُستكمل» وموافقة الجهات المختصة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بطاقة الوثيقة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02/68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112520" cy="254000"/>
          </a:xfrm>
          <a:prstGeom prst="roundRect">
            <a:avLst>
              <a:gd name="adj" fmla="val 45000"/>
            </a:avLst>
          </a:prstGeom>
          <a:solidFill>
            <a:srgbClr val="5C66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96012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مراجعة الوثيقة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ما هذه النسخة، وما الذي تغيّر فيها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الملف الأصلي بقي أساسًا: 46 صفحة في عشرة أقسام، بالترتيب نفسه. كل ما أُضيف يظهر بوسم يحدد مصدره وحالته.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675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الأساس: خطة الأمن والسلامة (plan_v6) — 46 صفحة أصلية أُعيد بناؤها بالترتيب نفسه دون حذف قسم أو دمج باب، وإجمالي هذا الإصدار 68 صفحة (46 أصلية + 22 مضافة).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098800"/>
            <a:ext cx="10363200" cy="675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الإضافات: صفحات موزعة على الأقسام بحسب موضوعها، مأخوذة من ملف مسرح الطفل (61 صفحة) ومن نصوص المناقصة، وكل صفحة تحمل وسم مصدرها.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74440"/>
            <a:ext cx="10363200" cy="3822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الأولوية: شروط مناقصة PRS/26/081 هي الحاكم؛ قوبل كل عنصر قبل إدراجه، وما تعارض لم يُدرج كالتزام تشغيلي.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156710"/>
            <a:ext cx="10363200" cy="3822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البدائل: أي بديل لعنصر متعارض يظهر بوسم «مقترح — ينتظر الاعتماد»، ولا يُقرأ كإقرار أو موافقة.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538980"/>
            <a:ext cx="10363200" cy="3822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البيانات: لا أرقام مخترعة؛ كل رقم غير متاح في المصادر وُسم «يُستكمل» مع بيان من يعتمده.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921250"/>
            <a:ext cx="10363200" cy="3822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400" b="0">
                <a:solidFill>
                  <a:srgbClr val="1B2430"/>
                </a:solidFill>
                <a:latin typeface="Noto Sans Arabic"/>
                <a:cs typeface="Noto Sans Arabic"/>
              </a:rPr>
              <a:t>الملف المرجعي لم يُستبدل به الملف الأصلي، ولم تُختصر الخطة؛ ما زاد فيها فهو إضافة موثقة لا استبدال.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632450"/>
            <a:ext cx="10617200" cy="666750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683250"/>
            <a:ext cx="50800" cy="56515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734050"/>
            <a:ext cx="10185400" cy="4889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22 صفحة مضافة، منها 18 تحمل وسم مصدرها (إضافة / مطلب تعاقدي / تعارض). الوسوم: إضافة من ملف مسرح الطفل · مطلب تعاقدي · تعارض مع شروط المناقصة · مقترح ينتظر الاعتماد · مراجعة الوثيقة.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دليل العرض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03/68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محتويات الخطة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عشرة أقسام أصلية بالترتيب نفسه، وثلاثة ملاحق توثق الإضافات والتعارض وما بقي ناقصًا.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2211705"/>
          <a:ext cx="10617199" cy="3596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74064"/>
                <a:gridCol w="3822191"/>
                <a:gridCol w="4246880"/>
                <a:gridCol w="1274064"/>
              </a:tblGrid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ص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يغطيه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العنوان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القسم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الهدف والنطاق والمبادئ ومن يحمل ماذا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الإطار العام والمسؤوليات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9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 وأثناءها وبعد التفكيك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تقييم المخاطر وسجلاتها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02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السعة المعتمدة والدخول والطوابير والمخارج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الحشود والسعة والحركة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03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25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المنصة والأبراج والمقاعد والحواجز والكواليس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المنصات والهياكل المؤقتة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04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التمديدات والتوزيع والمولدات والتعليق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الكهرباء والإضاءة والصوت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34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الوقاية والجاهزية والإخلاء والتنسيق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الحريق والاستجابة الطبية والإخلاء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43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الرياح والحرارة والأمطار والتحميل والتنزيل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الطقس والموقع والمركبات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07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46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معدات الوقاية والتصاريح والكفاءة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العاملون والمقاولون والتدريب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08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52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حماية الأطفال وذوي الاحتياجات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الأطفال والفئات التي تحتاج إلى مساعدة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09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57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قوائم الفحص والسجلات والمؤشرات والمراجعة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التوثيق والمراجعة والتحسين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29972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—–66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ثلاثة ملاحق توثق الإضافات والتعارض وما بقي ناقصًا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التقارير المطلوبة · المطابقة مع معايير التقييم · سجل التغيير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8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ملاحق أ–ج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تُقرأ الخطة بالترتيب، ويُخصَّص كل قسم منها بحسب نوع الفعالية وحجمها وطبيعة الموقع. الصفحات المضافة تحمل وسمًا يحدد مصدرها.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الأول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الإطار العام والمسؤوليات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الهدف والنطاق والمبادئ ومن يحمل ماذا في كل فعالية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04 / 68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05/68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الهدف ونطاق التطبيق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706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حماية الجمهور والعاملين والمقاولين والعارضين من الإصابة خلال جميع مراحل الفعالية، بإطار موحّد يُخصَّص بحسب الموقع ونوع الحدث وحجم الحضور.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73812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ضمان استجابة منظمة وسريعة تحدّ من التوقف والفوضى عند أي طارئ.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316230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الالتزام بمتطلبات الجهات المختصة والتراخيص والموافقات قبل بدء التشغيل.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586479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توثيق الفحوص والقرارات والحوادث بما يسمح بالمراجعة والتحسين.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4010659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النطاق: المهرجانات والحفلات داخليًا وخارجيًا، والمعارض والمؤتمرات وأجنحة العارضين والمناطق التجارية المصاحبة.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434839"/>
            <a:ext cx="10363200" cy="75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النطاق: مراحل ما قبل التنصيب والتنصيب والتشغيل ثم التفكيك وإعادة الموقع، والمناطق المساندة (الكواليس، الخدمة، نقاط التحميل، مواقف التشغيل).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5194299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النطاق: المقاولون والموردون والفنانون والفرق العاملة داخل الموقع، والأنشطة المصاحبة من أطعمة وألعاب وفعاليات جانبية.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تُستثنى من النطاق الأعمال الإنشائية الدائمة، وتُغطى باتفاقيات وتراخيص منفصلة مع الجهات المختصة.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06/68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مبادئ التنفيذ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أربعة مبادئ تحكم القرار اليومي في الموقع، ولا تُترك للتقدير الشخصي.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400" y="2246947"/>
            <a:ext cx="5232400" cy="1949926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الوقاية قبل الحادث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3186747"/>
            <a:ext cx="4927600" cy="883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تُعالج المخاطر في مرحلة التخطيط والتصميم، لا بعد وصول الجمهور إلى الموقع.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246947"/>
            <a:ext cx="5232400" cy="1949926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مسؤولية معلنة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600" y="3186747"/>
            <a:ext cx="4927600" cy="883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لكل موقع ووردية مسؤول معيّن وبديل محدد، وأدوار موزعة كتابةً قبل بدء العمل.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4349273"/>
            <a:ext cx="5232400" cy="1949926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9800" y="4488973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800" y="4806473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حق الإيقاف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800" y="5289073"/>
            <a:ext cx="4927600" cy="883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لأي عامل أو مشرف إيقاف عمل أو نشاط عند خطر مباشر، ويُبلَّغ مسؤول السلامة فورًا.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4349273"/>
            <a:ext cx="5232400" cy="1949926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4488973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4806473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التوثيق والمراجعة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5289073"/>
            <a:ext cx="4927600" cy="883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كل فحص وقرار وملاحظة يُسجَّل بتاريخه ومسؤوله، ويُغلق بإجراء تصحيحي موثّق.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07/68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الهيكل وسلسلة الإبلاغ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مدير الفعالية يعتمد ترتيبات السلامة والموارد وقرار الإيقاف؛ ومسؤول الأمن والسلامة يقود التقييم والفحص والتوثيق.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400" y="2246947"/>
            <a:ext cx="5232400" cy="1540351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مدير الفعالية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3186747"/>
            <a:ext cx="4927600" cy="4735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اعتماد ترتيبات السلامة والموارد، وقرار الإيقاف أو الإغلاق، وإبلاغ الجهات.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246947"/>
            <a:ext cx="5232400" cy="1540351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مسؤول الأمن والسلامة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600" y="3186747"/>
            <a:ext cx="4927600" cy="4735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تقييم المخاطر والفحص والإحاطة والتوثيق والمتابعة اليومية.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3939698"/>
            <a:ext cx="5232400" cy="1540351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9800" y="4079398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800" y="4396898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مدير العمليات الميدانية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800" y="4879498"/>
            <a:ext cx="4927600" cy="4735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توزيع الفرق والبوابات والمسارات وجدول التحميل والتنزيل.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939698"/>
            <a:ext cx="5232400" cy="1540351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4079398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4396898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منسق الجهات والمقاولين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4879498"/>
            <a:ext cx="4927600" cy="4735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التراخيص والتصاريح والتنسيق الخارجي ومطابقة المقاولين.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7400" y="5632450"/>
            <a:ext cx="10617200" cy="666750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353800" y="5683250"/>
            <a:ext cx="50800" cy="56515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5200" y="5734050"/>
            <a:ext cx="10185400" cy="4889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الوحدات الميدانية المرتبطة: الأمن والمراقبة · تنظيم الحشود والبوابات · المنصات والكهرباء · الاستجابة الطبية والإخلاء · المقاولون والموردون. سلسلة الإبلاغ: العامل يبلّغ مشرف منطقته، والمشرف يبلّغ مسؤول السلامة، والأخير يرفع إلى مدير الفعالية؛ والحوادث الجسيمة تُبلَّغ فورًا دون انتظار التسلسل.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08/68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توزيع المسؤوليات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97504"/>
                <a:gridCol w="4883912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يُبلَّغ عنه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المسؤولية الأساسية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الدور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الحوادث الجسيمة وقرارات إيقاف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اعتماد ترتيبات السلامة والموارد وقرار الإيقاف أو الإغلاق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المخاطر غير المعالجة والملاحظات المتكررة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تقييم المخاطر والفحص والإحاطة والتوثيق والمتابعة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الأمن والسلامة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نقص الكوادر والازدحام وتعطّل المسارات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توزيع الفرق والبوابات والمسارات وجدول التحميل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العمليات الميدانية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أي خلل كهربائي أو هيكلي أو سقوط تجهيز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سلامة الهياكل والتمديدات والمولدات والتعليقات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المنصات والكهرباء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مخالفات المقاولين ونواقص التصاريح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التراخيص والتصاريح ومطابقة المقاولين للمتطلبات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منسق الجهات والمقاولين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الازدحام والعوائق والسلوك الخطر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البوابات والطوابير والمخارج والمراقبة والإبلاغ الفوري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مشرفو التنظيم والأمن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تُحدَّث الأسماء وأرقام الاتصال في الملحق قبل كل فعالية، وتُعلَّق نسخة منها في غرفة التحكم ونقاط البوابات.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01 · الإطار العام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09/68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المبدأ الموجّه: مسرح آمن للطفل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يضع «بيئة آمنة وممتعة» في صميم الرؤية؛ وهذا القسم يترجمها إلى أربعة شروط تشغيلية قابلة للفحص.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74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السلامة شرط للعرض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8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لا فقرة تُقدَّم قبل استكمال فحص المسرح والكواليس والمسارات في اليوم نفسه.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مشاركة بلا إكراه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6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لا طفل يُلزم بالمشاركة أو بالاستمرار فيها، والمشاركة داخل مساحة مرئية وتحت إشراف منظم.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تجربة بصرية وصوتية محتملة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8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مستوى الصوت ووميض الإضاءة يُضبطان لحد جمهور من الأطفال، وأي مؤثر قوي يحتاج اعتمادًا مسبقًا.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46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الأسرة وحدة الزيارة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46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التخطيط يفترض وصول عائلات: مسار للأطفال، نقطة استقبال، وسعة انتظار خارج صالة العرض.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هذه الصفحة لا تضيف التزامًا جديدًا على المناقصة؛ هي ترجمة تشغيلية لهدف «أعلى معايير السلامة وحماية الطفل» الوارد في نطاق العمل.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الثاني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تقييم المخاطر وسجلاتها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قبل الفعالية وأثناءها وبعد التفكيك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10 / 68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11/68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منهجية التقييم: خمس خطوات قبل الاعتماد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7400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9800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800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حصر الأنشطة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تجزئة الفعالية إلى مراحل: تنصيب، تشغيل، تفكيك، ومسارات خدمة.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7266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9666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9666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تحديد الأخطار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لكل منطقة: الحشود، الهياكل، الكهرباء، الحريق، الطقس، حركة المركبات.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67133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9533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533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تقدير الاحتمال والأثر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9533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تصنيف موحّد للمخاطر يحدد أولوية المعالجة قبل توزيع الموارد.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74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98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8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اختيار الضوابط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8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إزالة الخطر أولًا، ثم تقليله، ثم نقله، وقبول ما تبقّى بقرار موثّق.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246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46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المراجعة والتحديث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46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عند تغيّر التصميم أو الأعداد أو الظروف الجوية أو بعد أي حادث.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سجل المخاطر وثيقة حيّة تُراجع قبل كل فعالية، ولا يُشترط أن تكون طويلة بقدر ما تُشترط أن تكون دقيقة وقابلة للتنفيذ.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12/68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درجات المخاطر والإجراء المطلوب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18669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5784"/>
                <a:gridCol w="3185160"/>
                <a:gridCol w="3609848"/>
                <a:gridCol w="148640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جهة الاعتماد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الإجراء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المعيار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الدرجة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المنطقة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روتينية ومراقبة دورية وتوثيق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احتمال ضعيف وأثر محدود على الأفراد أو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منخفض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الأمن والسلامة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ضابط إضافي ومراقبة مستمرة قبل الافتتاح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احتمال ممكن وأثر متوسط يستدعي تدخلًا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متوسط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إيقاف النشاط حتى استكمال المعالجة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احتمال مرجّح وأثر جسيم على الأفراد أو سير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عالي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الفعالية والجهات المختصة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إيقاف فوري وإخلاء جزئي أو كلي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خطر على الحياة أو احتمال حدوث واسع النطاق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حرج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لا يُسمح بقبول خطر حرج مهما كانت الضغوط التشغيلية أو الجدول الزمني للفعالية.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13/68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سجل مخاطر ما قبل الفعالية: التخطيط والتنصيب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82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9848"/>
                <a:gridCol w="2760472"/>
                <a:gridCol w="1698752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الأساسي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الأثر المحتمل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مصدرها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المخاطرة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اعتماد [السعة المعتمدة] وتقييد البيع وعدّادات دخول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ازدحام وتدافع وتعطّل المخارج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التخطيط والبيع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سعة غير معتمدة أو بيع يتجاوز الطاقة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عدد بوابات محسوب ومسارات منفصلة ومظلات انتظار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طوابير طويلة وضغط على البوابات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تصميم الموقع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مسارات دخول وتفتيش غير كافية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حسابات إنشائية واعتماد ومفتش مستقل قبل الافتتاح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انهيار جزئي وإصابات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المقاول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هيكل مؤقت غير مرخّص أو ناقص التثبيت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لوحات موزعة معتمدة وحمولة محسوبة ومسارات كابلات محمية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صعق وحرائق وانقطاع مفاجئ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التنصيب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تمديدات كهربائية عشوائية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رياح وأمطار وإجراء إيقاف معلن مسبقًا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تجهيزات وإلغاء غير منظم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الموقع والموسم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غياب حدود طقس مكتوبة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تُرفق بهذا السجل مخططات الموقع والمسارات ونسخة من التصاريح قبل بدء التنصيب.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14/68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سجل مخاطر أثناء الفعالية: التشغيل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834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9848"/>
                <a:gridCol w="2760472"/>
                <a:gridCol w="1698752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الأساسي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الأثر المحتمل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مصدرها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المخاطرة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عدّاد حشود وفريق تعزيز وإيقاف دخول مؤقت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تدافع وإصابات وتعطّل الإخلاء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تدفق الجمهور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ازدحام عند بوابة أو ممر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مولّدة احتياطية وإضاءة طوارئ وفحص دوري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فقدان إضاءة وذعر في الحشد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حمل زائد أو عطل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انقطاع كهرباء مفاجئ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مناطق الطبخ ومنع التدخين وطفايات قريبة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انتشار سريع ودخان كثيف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معدات طبخ أو تدخين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حريق في منطقة طعام أو كواليس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نقاط إسعاف موزعة ومسار إسعاف مفتوح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تأخر الاستجابة الطبية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إجهاد حراري أو حالة سابقة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حالة طبية حرجة داخل الحشد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حواجز معتمدة وفريق تدخل ومخارج خلفية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إصابات وسقوط حواجز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تدافع نحو المنصة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سلوك جمهور غير منضبط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مراقبة مستمرة وحدود إيقاف معلنة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هياكل وانزلاق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الطقس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رياح أو أمطار مفاجئة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أي ضابط يظهر تعطّله أثناء التشغيل يُبلَّغ فورًا ويُستبدل قبل استمرار النشاط.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15/68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سجل مخاطر التفكيك وما بعد الفعالية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18669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71568"/>
                <a:gridCol w="3609848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 الأساسي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المرحلة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إخلاء تدريجي وإضاءة كاملة وفريق توجيه على كل مخرج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تزاحم على المخارج وسقوط في الممرات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خروج الجمهور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تسلسل تفكيك معتمد ومناطق محجوزة ومشرف مختص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عناصر وحركة معدات ثقيلة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تفكيك الهياكل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زمني بين خروج الجمهور ودخول المركبات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تداخل مركبات المشغلين مع حركة المشاة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إخلاء المعدات والبضائع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جولة تنظيف وفحص نهائي قبل تسليم الموقع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مخلفات وزجاج وأسطح غير آمنة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إعادة الموقع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لا يُغلق الموقع رسميًا قبل توقيع مسؤول الأمن والسلامة على استكمال الإغلاق.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16/68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خرائط المخاطر حسب نوع الفقرة (1): العروض البصرية والمسرحية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الفقرات الواردة في ملف مسرح الطفل لكل منها خطر مختلف؛ التصنيف أدناه تشغيلي، وحالة كل فقرة تبقى معلقة حتى اعتماد اللجنة.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199" cy="2682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11095"/>
                <a:gridCol w="3609848"/>
                <a:gridCol w="2972816"/>
                <a:gridCol w="2123440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 الخاص بها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الفقرة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جاهزة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أرضية مانعة للانزلاق، تجفيف بين المقاطع، نظارات للفريق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انزلاق أرضية المسرح وسائل على العين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الفقاعات العملاقة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جاهزة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تثبيت خارج مسار الحركة وفحص قبل كل فقرة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حامل الشاشة وسلك الإضاءة قرب مسار الأطفال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خيال الظل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جاهزة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عدّ القطع قبل وبعد، وحاوية مغلقة للكوابل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أجزاء صغيرة وحواف حادة وتخزين غير منظم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مسرح الدمى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يعتمد مع البرنامج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قائمة أدوات معتمدة ومنع أي مصدر اشتعال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أدوات حادة أو مواد قابلة للاشتعال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خفة اليد والمؤثرات البصرية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يعتمد مع البرنامج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المواد الخطرة، واستخدام بدائل آمنة معتمدة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مواد كيميائية أو حرارية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الفقرات العلمية المبسطة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أي فقرة تُضاف بعد اعتماد البرنامج تُعامل كعنصر جديد: بطاقة فقرة، تقييم خطر، ثم اعتماد قبل أول عرض.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17/68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خرائط المخاطر حسب نوع الفقرة (2): الشخصيات والتفاعل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1803400"/>
          <a:ext cx="10617199" cy="30556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11095"/>
                <a:gridCol w="3609848"/>
                <a:gridCol w="2972816"/>
                <a:gridCol w="2123440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 الخاص بها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الفقرة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جاهزة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مسار تصوير محدد وحاجز خفيف ومنطقة توقف معلنة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احتكاك مباشر مع الأطفال وازدحام للتصوير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الشخصيات الاستعراضية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يُستكمل: بطاقة فنية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مرافق لكل دمية، ومسار واسع، ومنع الحركة بين المقاعد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وزن الدمية ومجال الرؤية المحدود لمن يحملها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الدمى العملاقة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يُستكمل: شهادة سلامة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مسافة آمنة، ومراقب للجهاز، وشهادة سلامة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بطارية وحركة آلية قرب الأطفال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الروبوت والعروض التقنية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ضوابط جاهزة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توزيع في نقاط ثابتة، ومنع النفخ المباشر قرب الأذن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انفجار البالون قرب الوجه وقطعه المتناثرة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تشكيل البالونات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يُستكمل: العدد الآمن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عدد آمن لكل فقرة، ومرحلة صعود منفصلة، ومشرف لكل مجموعة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صعود أطفال على المسرح وتزاحم عند الدرج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المسابقات التفاعلية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يُستكمل: اعتماد المؤثر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مساحة حركة محددة داخل المسرح، وضبط الوميض باعتماد مسبق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جري داخل الصالة ووميض إضاءة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الألعاب الحركية والختام البصري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«العدد الآمن للأطفال على المسرح في كل فقرة» مطلب تعاقدي صريح؛ لم يُخترع له رقم في هذه الخطة، ويُعتمد من اللجنة قبل أول عرض.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02 · تقييم المخاطر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18/68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661160" cy="254000"/>
          </a:xfrm>
          <a:prstGeom prst="roundRect">
            <a:avLst>
              <a:gd name="adj" fmla="val 45000"/>
            </a:avLst>
          </a:prstGeom>
          <a:solidFill>
            <a:srgbClr val="8A2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0876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تعارض مع شروط المناقصة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عرض ألعاب النار: ما ورد، وما تمنعه الشروط، وما لم يُدرج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يعرض «ألعاب النار» كفقرة بصرية داخل منطقة مخصصة. هذه الفقرة لا يمكن إدراجها كالتزام في خطة الأمن والسلامة.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199" cy="193547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23440"/>
                <a:gridCol w="3609848"/>
                <a:gridCol w="2972816"/>
                <a:gridCol w="1911095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القرار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حكم شروط المناقصة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ورد في ملف مسرح الطفل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815339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يُدرج كالتزام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نطاق العمل — السلامة (5): يُمنع استخدام اللهب المكشوف أو المواد الخطرة أو أي مؤثر قد يعرّض الأطفال للخطر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استعراضي بالنار داخل منطقة مخصصة مع إبعاد الجمهور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ألعاب النار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يحتاج موافقة مسبقة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اللجنة قد توقف أي عرض أو مؤثر فور وجود خطر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مذكور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أي مؤثر لهب لاحق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مقترح ينتظر الاعتماد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المؤثرات البديلة تحتاج اعتماد اللجنة قبل العرض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مذكور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البديل البصري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632450"/>
            <a:ext cx="10617200" cy="666750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683250"/>
            <a:ext cx="50800" cy="56515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734050"/>
            <a:ext cx="10185400" cy="4889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البديل المقترح — لا المعتمد: فقرة ضوء LED أو إسقاط بصري أو فقاعات مضيئة تعطي الأثر نفسه دون لهب. تُقدَّم للجنة كطلب اعتماد منفصل، ولا تُحسب ضمن البرنامج المعتمد حتى الموافقة الكتابية.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الثالث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الحشود والسعة والحركة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السعة المعتمدة ومسار الجمهور من الطابور إلى المخرج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19 / 68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20/68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السعة وإدارة الأعداد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أساس كل ترتيب لاحق: السعة تُحسب من المخارج والمسارات والخدمات، لا من مساحة الأرض وحدها.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80136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تُثبَّت السعة المعتمدة لكل منطقة في مخطط الموقع: [السعة المعتمدة] لكل صالة أو ساحة، والإجمالي [السعة الإجمالية المعتمدة].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32245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تُراجع عدّادات الدخول والخروج كل [مدة محددة]، وتُقارن بالحد المعتمد لكل منطقة لا بالإجمالي فقط.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6696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عند بلوغ 85% من سعة أي منطقة تُفعَّل خطة الازدحام: وقف البيع، وإعادة توزيع الفرق، وفتح مسارات بديلة.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41148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الفعاليات ذات المقاعد المرقّمة تُدار بعدد مقاعد لكل جلسة، مع فاصل زمني كافٍ بين الجلسات.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5599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أي زيادة في السعة تتطلب اعتمادًا كتابيًا من الجهة المختصة قبل الإعلان عنها.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مخطط توضيحي لمسار الدخول يُستبدل بمخطط الموقع المعتمد لكل فعالية؛ والأرقام بين الأقواس تُستكمل من مخطط المسرح المعتمد.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21/68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الدخول والخروج والطوابير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7400" y="1828800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9800" y="1968500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800" y="2286000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نقاط تفتيش كافية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68600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عدد نقاط التفتيش يُحسب على ذروة التدفق المتوقعة، مع نقطة إضافية احتياطية تُفتح عند الحاجة.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828800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4600" y="1968500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2286000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مسارات منفصلة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768600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مسار للدخول ومسار للخروج، ومسارات مستقلة للعائلات والضيوف والإعلام وذوي الاحتياجات.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74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98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98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طابور لا يصل إلى الطريق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8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تشكيل الطابور داخل حرم الموقع بمسافة كافية، مع مظلات وماء وإرشاد صوتي واضح.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46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إعادة الدخول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آلية معتمدة لإعادة الدخول تُمنع فيها إعادة التفتيش الكامل، مع ضبط البوابات ومنع الدخول العابر.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لا يُفتح باب الجمهور قبل تأكيد جاهزية المخارج وتوزيع الفرق على مواقعها.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22/68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المخارج ومسارات الإخلاء: ما لا يُقبل به تهاون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1400" y="18542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مخرج يعمل دون مفاتيح أو بطاقات، وتُمنع الأقفال والسلاسل والبوابات المغلقة أثناء التشغيل.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2993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الممرات والمخارج تبقى سالكة تمامًا: لا تخزين، لا معدات، لا كراسي إضافية، ولا لافتات تحجب اللوحات.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4447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لوحات المخارج مضاءة ومرئية من مسافة كافية، والإضاءة الاحتياطية مختبرة قبل الافتتاح.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8960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مخرج يُخصص له فرد مسؤول يعرف آلية فتحه ويبقى في موقعه حتى خروج آخر زائر.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63474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عرض الممرات وأبواب الطوارئ يطابق ما ورد في مخطط معتمد، وأي تعديل يستلزم اعتمادًا مسبقًا.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07987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مسارات الإخلاء لا تمر عبر مناطق الخدمة أو مواقف المركبات أو مناطق محجوزة للمقاولين.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52501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تُعلَّق خريطة المخارج ومسار الإخلاء عند كل بوابة كواليس، لا في المدخل الرئيسي فقط.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23/68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ذروة الحضور والازدحام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قرارات اللحظة: من يقيس، ومن يوقف، ومن يوجّه.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4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قياس لا تقدير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عدّادات على البوابات ونقاط داخلية، ومراقبة بشرية موزعة على المناطق ذات الكثافة.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إيقاف مؤقت للدخول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46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عند امتلاء منطقة يُوقف الدخول إليها ويُحوَّل التدفق إلى منطقة بديلة معلنة مسبقًا.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98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8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فتح مسار خلفي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8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مخارج خلفية تُفتح عند الحاجة فقط بقرار مسؤول السلامة مع تأمينها بأفراد.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إبلاغ متسلسل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المشرف يبلّغ غرفة التحكم، وغرفة التحكم تبلّغ مدير الفعالية وقائد الإخلاء في وقت واحد.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كل قرار إيقاف أو تحويل يُسجَّل بوقته وسببه وجهة إبلاغه.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24/68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رحلة الطفل من الوصول إلى الخروج: نقاط السلامة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يصف رحلة من خمس مراحل (استقبال، عرض، مشاركة، تصوير، انتقال). أُعيد ترتيبها هنا كمسؤوليات سلامة قابلة للتفتيش.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200" cy="2682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609848"/>
                <a:gridCol w="2548128"/>
                <a:gridCol w="2760472"/>
                <a:gridCol w="169875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والمسؤول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يحدث فيها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المرحلة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مسار عائلي منفصل + مشرف بوابة (الأمن والتنظيم)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احتكاك وازدحام عند البوابة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طابور، تفتيش، شخصيات ترحيبية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الوصول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دخول تدريجي بصفوف + مشرف صالة (التنظيم)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تدافع على الممرات وسقوط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توجيه إلى المقاعد وتوزيع الأطفال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الدخول والجلوس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ضبط الصوت والوميض + منع الحركة أثناء العرض (المنصات والفنيون)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صوت عالٍ أو وميض أو حركة في الممرات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فقرة 30–45 دقيقة بإضاءة وصوت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العرض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درج صعود منفصل وعدد آمن ومشرف لكل مجموعة (مسؤول السلامة ومشرف الأطفال)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صعود غير منظم وسقوط من الدرج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صعود أطفال للمسرح ولحظة تصوير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المشاركة والتصوير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فصل زمني بين الجلسات ومخرج بديل (مدير العمليات)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تداخل تدفقين عند الباب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انصراف متزامن مع دخول الجلسة التالية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الخروج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ترتيب الجلسات وتوقيتها يخضع للبرنامج المعتمد؛ ولا يُفتح باب الجلسة التالية قبل إخلاء الصالة من الجلسة السابقة.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03 · الحشود والسعة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25/68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دورة اليوم: أربع جلسات × 30–45 دقيقة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هذا هو الإيقاع الذي تفرضه شروط المناقصة، وهو مختلف عن الإيقاع المقترح في ملف مسرح الطفل.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الحد الأدنى أربع جلسات تشغيل رئيسية يوميًا، إلا إذا وافقت اللجنة على برنامج مختلف بحسب طبيعة أيام المهرجان.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مدة الجلسة الفعلية المقترحة 30 إلى 45 دقيقة، وتشمل عرضًا أو مجموعة مقاطع مترابطة.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فاصل كافٍ بين الجلسات لإعادة تهيئة المسرح والصيانة وتنظيم دخول الجمهور.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يجوز زيادة عدد الجلسات في نهاية الأسبوع والأيام عالية الحضور دون الإخلال بجودة المحتوى.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البرنامج اليومي لا يعتمد على تكرار العرض نفسه أربع مرات بنمط ثابت؛ التنويع شرط لا خيار.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التزام الجدول الزمني مؤشر أداء: 95% من العروض المعتمدة تُنفَّذ في مواعيدها، والتأخير دون مبرر مقبول يُعد إخلالًا.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632450"/>
            <a:ext cx="10617200" cy="666750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683250"/>
            <a:ext cx="50800" cy="56515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734050"/>
            <a:ext cx="10185400" cy="4889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تعارض موثّق: ملف مسرح الطفل يقترح «عرضًا قصيرًا قويًا 20–30 دقيقة». اعتُمد نص الشرط (30–45 دقيقة) لأنه ملزم، ولم تُدرج المدة الأقصر كالتزام. أي تغيير في المدة يمر باعتماد اللجنة.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الرابع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المنصات والهياكل المؤقتة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المنصة والأبراج والمقاعد والحواجز ومناطق الكواليس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26 / 68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27/68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المنصات والهياكل المؤقتة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ما يُبنى لأيام يجب أن يُحسب كأنه دائم.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منصة أو برج صوت أو مدرج مؤقت يُقام على مخطط وحساب إنشائي معتمد من مهندس مختص قبل التنفيذ.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الأحمال تُحسب مجتمعة: الإضاءة والصوت والشاشات والأفراد، لا كل عنصر على حدة.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أوزان التثبيت والمساندات تكفي للظروف المحلية، وتُعاد مراجعتها بعد كل تغيّر في الطقس.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لا تعديل على الهيكل بعد الفحص النهائي، وأي إضافة تمر بموافقة المهندس المشرف كتابيًا.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المناطق أسفل المنصة والأبراج والممرات الخلفية تُحجز ولا يُسمح بالوقوف أو التخزين فيها.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فحص يومي قبل الافتتاح: الوصلات، الأقفال، الدعامات، الأسطح، المنحدرات، وسلامة الدرابزين.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مخطط توضيحي لمكونات منصة مؤقتة لا يمثل تصميمًا إنشائيًا معتمدًا؛ والمسرح القائم في مهرجان صحار يُستلم بسجل تسليم يصف حالته وتجهيزاته.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28/68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المقاعد والحواجز والكواليس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96256"/>
                <a:gridCol w="3185160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المتطلب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 الأساسي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تثبيت وربط الصفوف، عرض ممر كافٍ، وعدم تجاوز الأعداد المخصصة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انقلاب صف أو انحشار الجمهور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المقاعد المؤقتة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حواجز معتمدة مثبتة، أفراد على مسافات محددة، ومنطقة فاصلة أمام المنصة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الحاجز تحت دفع الجمهور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الحواجز الأمامية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درابزين على الجانبين، إضاءة، أسطح مانعة للانزلاق، وسعة محددة لكل مدرج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وانزلاق وتدافع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المدرجات والسلالم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تقسيم بمساحات محددة، خطوط نظر واضحة، ومساحة تنفس أمام المنصة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تدافع وضغط عند الذروة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منطقة الوقوف العامة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تصاريح دخول، حارس على كل مدخل، مسار منفصل للفنانين، وإضاءة كافية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دخول غير مرصّح واحتكاك بالفنانين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الكواليس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فحص تمديدات، طفاية قريبة، منع التدخين، وحد أقصى للأشخاص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كهرباء وحريق وتكدس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غرف الخدمات والفنانين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أي عنصر مؤقت يُركّب بعد الفحص النهائي يُعتبر غير معتمد حتى يُفحص ويُسجَّل.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04 · المنصات والهياكل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29/68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الكواليس والبروفات: فصل المسارات قبل الفصل بين الأدوار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نطاق العمل يشترط إدارة البروفات والكواليس وحركة المؤدين، ويمنع عزل أي طفل مع بالغ في منطقة مغلقة. هذه ترجمة تشغيلية لذلك.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مسار مؤدين مستقل عن مسار الجمهور، ومدخل كواليس واحد مراقب طوال ساعات التشغيل.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منطقة بروفات منفصلة عن الصالة؛ لا بروفة صوت أو إضاءة أثناء استقبال الجمهور.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تخزين الديكور والأزياء والإكسسوارات في أماكن محددة، مع منع التخزين في الممرات أو أسفل المنصة.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حركة الانتقال بين الفقرات تُخطط مسبقًا في ورقة تشغيل يومية (Run Sheet) تشمل التوقيت والمسارات والمسؤول.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لا يُسمح بوجود طفل في الكواليس دون مشرف الأطفال، ولا في أي غرفة مغلقة بمفرده مع بالغ.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تغيير الديكور بين الجلسات يُنفَّذ خلف ستارة أو أثناء إخلاء الصالة، لا أمام جمهور جالس.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هذه الصفحة لا تعتمد جدول بروفات محددًا؛ الجدول يُستكمل من خطة التشغيل والبروفات التي تقدمها الشركة مع العرض.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الكهرباء والإضاءة والصوت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التمديدات والتوزيع والمولدات والتعليق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30 / 68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31/68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الكهرباء والتمديدات: أكثر مصدر خطر متكرر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1400" y="18542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لوحات توزيع معتمدة مع قواطع ووقاية من التسرب الأرضي، وفصل واضح لكل منطقة تشغيل.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2993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الحمولة محسوبة لكل لوحة ولا تتجاوز 80% من سعتها، وأي إضافة تُحسب قبل التوصيل.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4447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الكابلات مرفوعة أو مغطاة بمعابر معتمدة عند مسارات المشاة والمركبات، وبعيدة عن المياه.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8960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وصلة تُنفَّذ بموصلات مناسبة، وتُمنع الوصلات المكشوفة والتمديدات العشوائية أو الملفوفة برشيط لاصق.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63474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الفنيون المؤهلون فقط يتعاملون مع اللوحات، وتُقفل اللوحات غير المخصصة للاستخدام العام.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07987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فحص بصري وقياس قبل الافتتاح، وتسجيل النتائج في سجل الكهرباء لكل فعالية.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مخطط توضيحي: مولّدة ولوحة توزيع ومعبر كابلات — يُستبدل بمخطط التنصيب الفعلي.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32/68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المولدات والإضاءة والصوت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308600"/>
                <a:gridCol w="2972816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المتطلب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الخطر الأساسي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موقع معتمد بعيد عن الجمهور، عادم موجّه، قاعدة مقاومة للتسرب، وطفاية مناسبة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عادم وضجيج وحريق ووقود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المولّدات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تخزين في حاويات معتمدة بكميات محدودة وفي منطقة مهوّاة محجوزة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تخزين غير آمن وانسكاب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الوقود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مولّدة احتياطية أو نظام تبديل آلي، واختبار تحميل قبل الافتتاح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انقطاع مفاجئ وفقدان إضاءة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الطاقة الاحتياطية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وحدات مستقلة تعمل بالبطارية على المخارج والمسارات، مختبرة قبل كل فعالية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انقطاع الإضاءة في الحشد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إضاءة الطوارئ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تعليق معتمد بأحمال محسوبة، تأمين مزدوج، ومنع الاقتراب أسفل الأبراج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سماعات أو انقلاب برج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الصوت والأبراج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شهادة فحص للتعليقات، مسندات كافية للرياح، وفحص بعد كل تغيّر جوي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عناصر فوق الجمهور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التعليقات والريح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تُفصل دائرة الأمن والإنذار والإضاءة الاحتياطية عن دائرة المسرح والإضاءة التجميلية.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33/68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الأجهزة المسلَّمة من اللجنة والأجهزة الإضافية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المسرح قائم والمنصة الرئيسية موجودة وتُسلَّم للمشغل؛ الحدود بين ما يُستلم وما يُوفَّر هي حد مسؤولية لا تفصيل إداري.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200" cy="2240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97504"/>
                <a:gridCol w="4671568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السجل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الالتزام التعاقدي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البند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موقّع قبل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تسليم مشترك يحدد كل جهاز وحالته قبل بدء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التسليم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تقرير ملاحظات أولي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فحص التجهيزات المسلَّمة وإبداء الملاحظات قبل بدء العمليات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الفحص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تشغيل معلنة للفريق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استخدام الأنظمة ضمن مواصفاتها وحدودها الفنية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الاستخدام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قائمة مواصفات وأعداد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كل ما يحتاجه البرنامج وغير موجود في المسرح مسؤولية المشغل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الأجهزة الإضافية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محضر تلف وإصلاح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المشغل مسؤول عن أي تلف ناتج عن سوء الاستخدام أو الإهمال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التلف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هذه الصفحة لا تضيف أرقامًا؛ قائمة الأجهزة الإضافية بمواصفاتها تُستكمل من العرض الفني، وتُعتمد قبل التنصيب.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05 · الكهرباء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34/68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الصوت والوميض أمام جمهور من الأطفال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شرطان في نطاق العمل يتعلقان مباشرة بالإضاءة والصوت، ولا يجوز التعامل معهما كتفضيل فني.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مستوى الصوت يُضبط بما يناسب جمهورًا من الأطفال، ويُمنع أي مستوى مؤذٍ أو مزعج.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الوميض القوي أو السريع الذي قد يسبب خطرًا ممنوع، إلا إذا خضع لضوابط واعتماد مسبق.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ملفات الفيديو والصور المعروضة على الشاشات تخضع لاعتماد اللجنة قبل العرض.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فحص يومي للأنظمة قبل أول عرض في اليوم، لا قبل الافتتاح الموسمي فقط.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قياس الصوت عند أول صف جمهور وأثناء الذروة، وتوثيق النتيجة في سجل التشغيل اليومي.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أي شكوى من ولي أمر أو ملاحظة مشرف بشأن الصوت أو الوميض تُعالج قبل الجلسة التالية.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الحد الرقمي لمستوى الصوت (dB) لم يُحدد في المصادر المتاحة؛ يُستكمل باعتماد اللجنة أو الجهة المختصة ويُثبَّت في سجل التشغيل.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السادس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الحريق والاستجابة الطبية والإخلاء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الوقاية أولًا، ثم جاهزية الاستجابة، ثم إخلاء منظم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35 / 68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36/68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الوقاية من الحريق وجاهزية الإطفاء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834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60472"/>
                <a:gridCol w="5520944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المسؤول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المتطلب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الأمن والسلامة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عدد ونوع مناسب لكل منطقة بحسب نوع الخطر، موزعة على مسافة وصول سريعة، بسجل فحص ظاهر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الطفايات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السلامة والمقاول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كواشف في الكواليس والمخازن وغرف الكهرباء، وتنبيه مسموع ومرئي يغطي كل المنطقة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الإنذار والكشف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العمليات الميدانية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سالكة ومضاءة ولوحات واضحة، وأبواب تفتح باتجاه الخروج دون عوائق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مسارات الهروب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التنصيب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مواد معالجة ضد الاشتعال بشهادة، وتخزين بعيد عن مصادر الحرارة واللوحات الكهربائية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مواد الديكور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منسق المقاولين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تصريح عمل ساخن، مراقب نار، وفحص للموقع بعد الانتهاء بساعة كاملة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الأعمال الساخنة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فريق الأمن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مناطق محددة بعيدة عن المواد القابلة للاشتعال، مع مراقبة مستمرة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التدخين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جاهزية معدات الإطفاء تُثبت بسجل فحص موقّع قبل كل فعالية، لا بالاعتماد على تاريخ التركيب.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37/68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منع مصادر الاشتعال غير المرصّح بها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59224"/>
                <a:gridCol w="3609848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الوضع الخطر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المصدر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بدائل LED، أو حاويات مانعة للانتشار مع مراقبة دائمة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قرب ديكورات أو مفروشات أو ستائر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الشموع والزينة المضاءة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منطقة طبخ منفصلة مهوّاة، وتخزين أسطوانات خارجي محجوز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طبخ داخل خيمة أو ممر أو قرب مخرج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المواقد وأسطوانات الغاز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إيقاف وتعبئة باردة في منطقة معتمدة، وكميات محدودة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تعبئة أثناء التشغيل أو تخزين عشوائي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المولدات والوقود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شحن مراقب، تخزين في حاوية معدنية، وفصل بعد الشحن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شحن متواصل في مخزن أو كواليس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البطاريات والشواحن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كامل، لافتات واضحة، ومراقبة من مسؤول الكواليس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قرب أقمشة ومواد ديكور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التدخين في الكواليس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ممنوع في هذا النطاق؛ ولا يُستخدم اللهب المكشوف في أي فقرة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استخدام قرب الجمهور أو داخل مبنى أو تحت سقف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الألعاب النارية والمؤثرات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أي استخدام لمصدر اشتعال دون تصريح يُوقف فورًا ويُوثَّق كحادث وشيك.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38/68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الإسعافات الأولية والحالات الطبية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الوصول السريع أهم من كثرة المعدات.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نقطة إسعاف أولية على الأقل لكل [عدد محدد] زائر، بحيث لا يزيد زمن الوصول من أي منطقة عن [دقائق محددة].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فريق مدرّب في كل وردية، بأسماء وشهادات سارية معلنة في غرفة التحكم، وبديل لكل عضو.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مسار إسعاف مفتوح بعرض كافٍ يصل إلى كل منطقة دون عبور الحشد، ويُستخدم بمعرفة الأمن.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جهاز صدمات كهربائية (AED) بحسب تقييم الموقع، مع تدريب الفريق على استخدامه.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في الفعاليات الخارجية: ماء مجاني، مناطق ظل، ومراقبة حالات الإجهاد الحراري عند الذروة.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لا يُنقل المصاب إلا بقرار طبيب أو عند خطر مباشر، ويُسجَّل كل بلاغ طبي بوقته ونتيجته.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مخطط توضيحي لنقطة إسعاف — الموقع الفعلي يحدده مخطط الموقع المعتمد.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39/68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الإخلاء ونقاط التجمع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ست خطوات لا تتغير بتغير نوع الحادث.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400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9800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اكتشاف وتأكيد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9800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تحديد طبيعة الخطر وموقعه، وإبلاغ قائد الطوارئ فورًا.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7266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666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إطلاق التنبيه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9666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الإنذار المعتمد وتنبيه الفرق عبر القناة المحددة.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67133" y="2246947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9533" y="2386647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9533" y="2704147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وقف الأنشطة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9533" y="3186747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إيقاف الصوت والإضاءة التجميلية ورفع إضاءة الطوارئ.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7400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9800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800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إخلاء منظم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9800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توجيه الجمهور إلى أقرب مخرج آمن دون تدافع.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7266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29666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9666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حصر وتجميع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29666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التحقق من الأعداد في نقطة التجمع [موقع نقطة التجمع].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67133" y="4049236"/>
            <a:ext cx="3437466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9533" y="4188936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19533" y="4506436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تسليم وإعادة دخول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9533" y="4989036"/>
            <a:ext cx="3132666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بموافقة الجهة المختصة فقط، وبعد تأكيد السلامة.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نقطة التجمع بعيدة عن المبنى ومسارات المركبات، وسعتها تكفي الحضور المتوقع، ولها مسار بديل.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40/68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التنسيق مع الجهات المعنية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48128"/>
                <a:gridCol w="5308600"/>
                <a:gridCol w="2760472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التوقيت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يُنسَّق بشأنه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الجهة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 وأثناءها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التصاريح وسبل الإخلاء وجاهزية الإطفاء والتمارين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الدفاع المدني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 وأثناءها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الأمن وحماية المناطق الحساسة وتنظيم المرور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الشرطة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 وأثناءها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نقطة الإسعاف ومسار وسيارات الطوارئ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الإسعاف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تراخيص الموقع والتنظيم والنظافة والإشغالات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البلدية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التغذية والانقطاعات المخططة ونقاط الربط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مزود الكهرباء والمياه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قبل الفعالية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حدود الاستخدام والاعتمادات ومتطلبات العقد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الجهة المنظمة أو مالك الموقع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تُدرج أرقام الاتصال المعتمدة وأسماء جهات الاتصال في ملحق منفصل يُحدَّث قبل كل فعالية.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41/68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أرقام الطوارئ المعلنة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33604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97504"/>
                <a:gridCol w="7219696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الرقم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الجهة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9999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الطوارئ العامة — الشرطة والدفاع المدني والإسعاف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24343666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هيئة الدفاع المدني والإسعاف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26718888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الإسعاف الطبي في صحار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26840099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مركز شرطة صحار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80000007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بلدية صحار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1442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بلاغات المياه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1011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بلاغات انقطاع الكهرباء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80070008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طوارئ الكهرباء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الأرقام كما وردت في الإصدار السادس من الخطة؛ تُراجع مع الجهات قبل كل فعالية وتُعلَّق في غرفة التحكم وكل نقطة إسعاف.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42/68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الحادث الجسيم: خمس دقائق و24 ساعة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نطاق العمل يحدد مدة إبلاغ ومدى تقريرًا وإجراءً لاستئناف النشاط. هذه المدد ملزمة في العقد.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74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إيقاف فوري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8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إيقاف النشاط المتأثر وتأمين المنطقة قبل أي إجراء آخر.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إبلاغ في 5 دقائق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6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إبلاغ اللجنة خلال مدة لا تتجاوز خمس دقائق من وقوع الحادث.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تقرير في 24 ساعة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8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تقرير مفصّل يقدم خلال 24 ساعة من الحادث.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46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استئناف باعتماد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46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لا يُستأنف النشاط قبل إزالة السبب وموافقة اللجنة على الاستئناف.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الحوادث المشمولة: إصابة جسيمة، تدخل طبي، حريق، صعق كهربائي، سقوط، تدافع، انهيار عنصر من الديكور، أو أي حدث يهدد سلامة الأطفال أو الجمهور.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06 · الحريق والطوارئ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43/68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من يملك قرار إيقاف العرض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ثلاث جهات تملك الإيقاف، ولكل منها نطاق مختلف. الخلط بينها يؤخر القرار.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أي عامل أو مشرف يوقف العمل أو النشاط عند خطر مباشر، ويُبلّغ مسؤول السلامة فورًا.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مسؤول الأمن والسلامة يوقف نشاطًا حتى استكمال المعالجة، ويوثّق القرار وسببه.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مدير الفعالية يعتمد الإيقاف الكلي أو الإغلاق، ويبلغ الجهات المختصة.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اللجنة المنظمة تملك إيقاف أي عرض أو مؤثر أو جهاز فور وجود خطر، وطلب استبدال أي عنصر فني أو تشغيلي.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لا يُعاد التشغيل بعد إيقاف بسبب حادث جسيم إلا بموافقة اللجنة وبعد إزالة السبب.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قرار إيقاف يُسجَّل: الوقت، السبب، من اعتمده، ومن أُبلغ، ووقت الاستئناف.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حق اللجنة في الإيقاف لا يحتاج موافقة مسبقة من المشغل، ويُتعامل معه كأمر تنفيذي في الموقع.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07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السابع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الطقس والموقع والمركبات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الرياح والحرارة والأمطار وحركة التحميل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44 / 68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07 · الطقس والموقع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45/68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إدارة مخاطر الطقس: حدود مكتوبة قبل الموسم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834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671568"/>
                <a:gridCol w="3609848"/>
                <a:gridCol w="2335784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الضابط وحد القرار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الأثر على الفعالية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الظاهرة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قياس مستمر في الموقع، إيقاف التعليقات والبانرات عند [حد الرياح]، وإخلاء أسفل الهياكل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سقوط لافتات وهياكل وانقلاب مدرجات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رياح شديدة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رفع الكابلات وتغطية اللوحات، وإيقاف الأنشطة الخارجية عند [حد الأمطار]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انزلاق وتماس كهربائي وتشكّل برك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أمطار غزيرة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ماء وظل ورذاذ، تقصير فترات العمل، وزيادة نقاط الإسعاف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إجهاد حراري وإغماء وتأخر استجابة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حرارة مرتفعة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إيقاف الأنشطة الخارجية وإخلاء مؤقت إلى مناطق آمنة ومتابعة الرادار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صعق وإصابة وذعر في الحشد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عواصف رعدية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إيقاف الأجزاء المعلقة، إرشاد صوتي مكثف، وإتاحة كمامات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تدنّي الرؤية ومشاكل تنفسية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غبار وعوالق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مسح الأسطح، لافتات تحذير، وتأخير الافتتاح حتى الجفاف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أسطح ومنحدرات زلقة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ندى وانخفاض حرارة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تُعتمد الحدود الرقمية لكل موقع مع الجهة المختصة، وتُعلن للفرق مسبقًا، ولا تُترك لتقدير المشرف لحظة الحدث.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07 · الطقس والموقع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46/68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حركة المركبات والتحميل والتنزيل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فصل الحركة يمنع معظم الحوادث.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فصل زماني ومكاني بين حركة المشاة وحركة الشاحنات، وعدم استخدام مسارات الخدمة كمخارج للجمهور.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جدول تحميل وتنزيل بمواعيد محددة، ويُمنع التحميل أثناء ذروة الدخول أو الخروج.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حد سرعة داخل الموقع [حد السرعة المعتمد]، ومطبات أو معابر تفرض التباطؤ.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مرشد (منظّم حركة) لكل مركبة ثقيلة أو شاحنة تُناور في مساحة ضيقة.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مناطق انتظار المركبات خارج نطاق الجمهور، مع مسار خروج بديل عند الإخلاء.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تفتيش المركبات الداخلة وسجل بأرقامها وأسماء سائقيها وتوقيت دخولها وخروجها.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509397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مسارات الإسعاف والدفاع المدني تبقى سالكة ولا تُستخدم للانتظار أو التحميل.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553910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أي مركبة تعطّلت في مسار الخدمة تُسحب فورًا، ويُعلَم قائد الفعالية بتأثيرها على الجدول.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08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الثامن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العاملون والمقاولون والتدريب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معدات الوقاية والتصاريح والكفاءة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47 / 68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48/68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سلامة العاملين والمقاولين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من يعمل في الموقع أولًا.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80136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معدات الوقاية الشخصية بحسب المهمة: خوذة، سترة عاكسة، حذاء سلامة، قفازات، وحماية سمع في مناطق الصوت المرتفع.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32245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تصريح عمل لكل مهمة خطرة: العمل على ارتفاع، الأعمال الساخنة، الكهرباء، والدخول إلى الأماكن المغلقة.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6696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إحاطة قصيرة قبل كل وردية عن مهام اليوم ومخاطره ومسارات الطوارئ.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41148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فترات راحة وماء وظل في الأعمال الخارجية، ومراقبة الإجهاد الحراري للعاملين قبل الجمهور.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45599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الإبلاغ عن الحوادث الوشيكة دون لوم، لأن البلاغ المبكر أرخص من الحادث.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500507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تأمين العاملين وتصاريح العمل وسجلات الحضور محفوظة ومتاحة للتفتيش.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49/68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إدارة المقاولين والموردين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199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22191"/>
                <a:gridCol w="4671568"/>
                <a:gridCol w="2123440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الإثبات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المتطلب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البند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نسخة عقد أو أمر شراء موقّع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بند سلامة صريح وتعريف بالمخاطر والمسؤوليات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التعاقد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تأهيل محدث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سلامة وسابق أعمال مشابهة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التأهيل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فحص موقع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فحص وصالحية وشهادات للرافعات والسقالات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المعدات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تصريح موقع قبل البدء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تصريح عمل ساخن أو ارتفاع أو كهرباء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التصاريح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كشف حضور موقّع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تعريف بالموقع والمخارج وقواعد التصرف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الإحاطة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تقرير تقييم المقاول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تقييم بعد الفعالية ومخالفات موثّقة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الأداء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المقاول غير الملتزم يُوقف عمله ويُستبدل، ويُسجَّل ذلك في ملفه قبل الفعالية التالية.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50/68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التدريب والتوعية: الكفاءة قبل المهمة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7400" y="1828800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9800" y="1968500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800" y="2286000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تأهيل أولي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68600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تعريف بسياسة السلامة والخطة والمخارج وسلسلة الإبلاغ لكل عامل جديد قبل أول وردية.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828800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4600" y="1968500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2286000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إحاطة الفعالية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4600" y="2768600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قبل كل فعالية: المخاطر الخاصة بها، الأدوار، القناة اللاسلكية، ونقطة التجمع.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74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98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98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تدريب متخصص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98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للحشود، والإسعافات الأولية، والكهرباء، والريح، والعمل على ارتفاع، بحسب المهمة.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246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تمارين دورية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تمرين إخلاء واحد على الأقل قبل الموسم أو الفعالية الكبرى، بتقرير نتائج وملاحظات.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سجل التدريب يحتوي الموضوع والتاريخ والمدرب وأسماء الحاضرين وتوقيعاتهم ونتيجة التقييم.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51/68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الأدوار الفنية الخاصة بمسرح الطفل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يعدد فريقًا فنيًا لا يظهر في خطة السلامة العامة. أُضيف هنا لأن كل دور يحمل مسؤولية سلامة مختلفة.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199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246880"/>
                <a:gridCol w="3822191"/>
                <a:gridCol w="254812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مسؤوليته في السلامة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مسؤوليته الفنية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الدور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اعتماد حركة الممثلين والأطفال على المسرح قبل التنفيذ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الرؤية الإخراجية وتوجيه المؤدين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المخرج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ضبط المستوى ومراقبته أثناء العرض، وإبلاغ أي خلل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الصوت والمؤثرات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فني الصوت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الوميض غير المعتمد وضمان إضاءة المخارج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الإضاءة والمؤثرات البصرية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فني الإضاءة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الإشراف المباشر، ومنع العزل مع بالغ، والتسليم لولي الأمر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تنظيم مشاركة الأطفال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الأطفال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الدخول غير المرخص ومنع التخزين في الممرات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حركة المؤدين والديكور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الكواليس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مواقع تصوير لا تعيق المخارج ولا تكشف الأطفال بلا إذن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التوثيق والتصوير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المنسق الإعلامي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الأعداد والأسماء والشهادات تُستكمل من خطة الكوادر المقدمة مع العرض؛ ولا تُعتمد الوظائف بلا مسمى واضح وبديل محدد.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08 · العاملون والمقاولون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52/68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التعمين ونقل المعرفة: أثر مباشر على استمرارية السلامة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يبني على إشراك الكفاءات العمانية والمؤسسات الصغيرة؛ والمناقصة تجعل ذلك معيارًا تقييميًا وتشغيليًا.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خطة تدريب ونقل معرفة للكوادر العمانية قبل المهرجان وأثناءه، تشمل السلامة وإدارة الحشود والتشغيل الفني.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بدائل محددة للوظائف الرئيسية لضمان استمرارية التشغيل عند الغياب.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قائمة الأعمال المقترح إسنادها لمؤسسات صغيرة ومتوسطة محلية، مع بيان أثر ذلك على مسؤوليات السلامة.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كل مقاول باطن يخضع لنفس شروط السلامة والتأهيل والتصاريح، ولا يُعفى لأنه محلي أو صغير.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80136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نسبة التعمين ونسبة الأعمال المسندة محليًا: [نسبة التعمين المقترحة] و[نسبة الإسناد المحلي] — يُستكملان من العرض الفني المعتمد.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500507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سجل التدريب هو الإثبات الوحيد؛ الشهادات والأسماء تُرفق ولا تُختصر بعبارة «فريق مؤهل».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لم تُدرج أي نسبة رقمية للتعمين أو المحتوى المحلي في هذه الخطة لأن المصادر المتاحة لا تحددها؛ تُعتمد من اللجنة وتُثبَّت في العقد.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09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التاسع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الأطفال والفئات التي تحتاج إلى مساعدة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حماية خاصة عندما تستقبل الفعالية عائلات وأطفالًا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53 / 68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54/68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حماية الأطفال والفئات التي تحتاج إلى مساعدة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واجب تنظيمي وأخلاقي، لا خدمة إضافية.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نقطة محددة لاستقبال الأطفال المفقودين، معلنة للفرق لا للجمهور العام.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6352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سوار أو بطاقة تعريف عند الدخول لفعاليات العائلات: اسم الطفل ورقم ولي الأمر.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0388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التسليم لا يتم إلا لولي الأمر أو شخص مخوّل موثق، ويُسجَّل البلاغ ونتيجته.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44424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لا يُترك طفل دون إشراف في منطقة الخدمة أو الكواليس.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8460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أي بالغ سلوك غير لائق يُوثَّق بسرية ويُرفع فورًا للمسؤول.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12496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مسار وصول خالٍ من العوائق من المواقف إلى المدخل والمقاعد، ونقاط مشاهدة مخصصة للكراسي المتحركة.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46532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أولوية في الطوابير والتفتيش، ودورات مياه متاحة ومعلنة.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80568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خطة إخلاء تراعي من لا يستطيع الحركة بسرعة، بأفراد مخصصين للمساعدة.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1400" y="514604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الإعلان عن الخدمات في الموقع وعبر قنوات بيع التذاكر.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تُطبَّق هذه الترتيبات كلما كانت الفعالية موجهة للعائلات أو تستقبل أطفالًا، وتُخفَّف في الفعاليات المخصصة للبالغين مع إبقاء نقطة الاستقبال ومسار الوصول.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55/68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التزامات حماية الطفل كما وردت في نطاق العمل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هذه ليست توصيات؛ هي شروط عقدية قابلة للاستبعاد الفني عند الإخلال بها.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200" cy="24847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60472"/>
                <a:gridCol w="4246880"/>
                <a:gridCol w="3609848"/>
              </a:tblGrid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الإثبات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الترجمة التشغيلية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الالتزام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إقرار موقّع من الفريق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سلوك معلن للمؤدين والمشرفين، وإجراء شكوى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معاملة كل طفل باحترام ومنع التنمر أو الإحراج أو التخويف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بند في إحاطة ما قبل العرض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حق الانسحاب فورًا دون تبرير، ومخرج من المسرح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عدم إلزام أي طفل بالمشاركة أو الاستمرار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ورقة تشغيل الفقرة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أطفال حاضر، وإضاءة عمل على منطقة المشاركة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المشاركة على المسرح تحت إشراف المنظم وفي مناطق مرئية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قاعدة كواليس معلنة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باب مفتوح أو زجاجي، وشخصان حاضرين دائمًا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عزل أي طفل مع بالغ في الكواليس أو الأماكن المغلقة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سياسة بيانات مكتوبة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نماذج بيانات للأطفال بلا اعتماد، ولا تواصل بعد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منع جمع بيانات الأطفال أو التواصل الخارجي إلا وفق الأنظمة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نسخة موقّعة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مراجعة السياسة قبل التشغيل وتحديث الإجراءات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الالتزام بأي سياسة حماية طفل تعتمدها 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ملف مسرح الطفل يذكر «مشرف أطفال مؤهل»؛ والمناقصة تفرض سلوكًا محددًا. الاثنان لا يُغنيان عن سياسة مكتوبة معتمدة من اللجنة.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56/68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مشاركة الأطفال على المسرح: العدد الآمن والإشراف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المطلب التعاقدي صريح: تحديد العدد الآمن للأطفال في كل فقرة. لا يصح تركه لتقدير المنشّط لحظة العرض.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242316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عدد آمن لكل فقرة يُحدد كتابةً: [العدد الآمن للأطفال على المسرح] — يُستكمل ويُعتمد قبل أول عرض.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286829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نسبة مشرف لكل مجموعة أطفال: [نسبة الإشراف] — يُستكمل؛ ولا تُقبل مجموعة بلا مشرف مخصص.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31343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صعود ونزول من درج واحد مخصص، بيد مشرف، وبترتيب صف واحد لا تزاحم.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375856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لا مشاركة لطفل تحت سن [الحد الأدنى للعمر] إلا بموافقة ولي أمر مكتوبة: يُستكمل.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203700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منطقة انتظار المشاركين داخل الصالة وقريبة من المسرح، وليست في الكواليس.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648835"/>
            <a:ext cx="10363200" cy="4451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700" b="0">
                <a:solidFill>
                  <a:srgbClr val="1B2430"/>
                </a:solidFill>
                <a:latin typeface="Noto Sans Arabic"/>
                <a:cs typeface="Noto Sans Arabic"/>
              </a:rPr>
              <a:t>أي فقرة تتطلب حركة سريعة أو أدوات تُقيَّم خطرًا منفصلًا قبل السماح بمشاركة الأطفال فيها.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الحقول الأربعة الموسومة «يُستكمل» هي شروط اعتماد لا نواقص إدارية؛ ولا يجوز بدء العروض قبل تثبيتها في بطاقة كل فقرة.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09 · حماية الأطفال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57/68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729739" cy="254000"/>
          </a:xfrm>
          <a:prstGeom prst="roundRect">
            <a:avLst>
              <a:gd name="adj" fmla="val 45000"/>
            </a:avLst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1577339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إضافة من ملف مسرح الطفل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قبل الزيارة: ما يُبلَّغ به ولي الأمر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28800"/>
            <a:ext cx="10617200" cy="3165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50" b="0">
                <a:solidFill>
                  <a:srgbClr val="123B66"/>
                </a:solidFill>
                <a:latin typeface="Noto Naskh Arabic"/>
                <a:cs typeface="Noto Naskh Arabic"/>
              </a:rPr>
              <a:t>ملف مسرح الطفل يشترط قنوات تواصل واضحة وتعليمات مسبقة للزوار. هذه صياغتها التشغيلية.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74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98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98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التوقيت والمدة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8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مواعيد الجلسات ومدة الفقرة (30–45 دقيقة) ووقت الحضور قبل البدء.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246947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24600" y="2386647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0" y="2704147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قواعد الدخول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600" y="3186747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مسار العائلات، التفتيش، ومنع الدخول بعد امتلاء السعة المعتمدة.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98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8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المؤثرات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8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تنبيه مسبق لأي وميض أو صوت مرتفع، وإمكانية الجلوس في منطقة أقل تأثيرًا.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049236"/>
            <a:ext cx="5232400" cy="1649888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4600" y="4188936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4506436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التواصل عند الطوارئ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4600" y="4989036"/>
            <a:ext cx="4927600" cy="5830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رقم استفسار معلن، ونقطة استقبال الأطفال المفقودين داخل الموقع.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القنوات المقترحة: منصات المهرجان الرسمية ونقطة بيع التذاكر؛ ولا تُستخدم بيانات الأطفال في أي تواصل تسويقي.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7400" y="660400"/>
            <a:ext cx="27940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11800" b="1">
                <a:solidFill>
                  <a:srgbClr val="123B66"/>
                </a:solidFill>
                <a:latin typeface="Noto Sans Arabic"/>
                <a:cs typeface="Noto Sans Arabic"/>
              </a:rPr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07600" y="2489200"/>
            <a:ext cx="13970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70600" y="1905000"/>
            <a:ext cx="53340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القسم العاشر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7400" y="2717800"/>
            <a:ext cx="80772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oto Sans Arabic"/>
                <a:cs typeface="Noto Sans Arabic"/>
              </a:rPr>
              <a:t>التوثيق والمراجعة والتحسين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400" y="3886200"/>
            <a:ext cx="80772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FBF8F1"/>
                </a:solidFill>
                <a:latin typeface="Noto Sans Arabic"/>
                <a:cs typeface="Noto Sans Arabic"/>
              </a:rPr>
              <a:t>قوائم الفحص والسجلات والمؤشرات وما يتغيّر بعد كل فعالية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7400" y="6502400"/>
            <a:ext cx="10617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900" b="0">
                <a:solidFill>
                  <a:srgbClr val="7E8CA0"/>
                </a:solidFill>
                <a:latin typeface="Noto Sans Arabic"/>
                <a:cs typeface="Noto Sans Arabic"/>
              </a:rPr>
              <a:t>58 / 68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59/68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قائمة الفحص قبل الافتتاح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91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60000"/>
              </a:lnSpc>
              <a:spcAft>
                <a:spcPts val="0"/>
              </a:spcAft>
            </a:pPr>
            <a:r>
              <a:rPr sz="1550" b="0">
                <a:solidFill>
                  <a:srgbClr val="123B66"/>
                </a:solidFill>
                <a:latin typeface="Noto Naskh Arabic"/>
                <a:cs typeface="Noto Naskh Arabic"/>
              </a:rPr>
              <a:t>لا يُفتح الموقع قبل استكمالها وتوقيعها.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42316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المخارج سالكة واللوحات وإضاءة الطوارئ تعمل.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6352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الهياكل فُحصت واعتُمدت، ولا تعديل بعد الفحص.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0388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اللوحات الكهربائية مغلقة والكابلات محمية والحمل داخل الحد.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44424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الطفايات والإنذار بسجل فحص موقّع.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78460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السعة والعدادات ونقاط التفتيش جاهزة.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12496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الفريق موزّع ومطّلع على المهام والقناة اللاسلكية.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46532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نقطة الإسعاف مجهزة والفريق حاضر.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480568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الطقس روجع وحدود الإيقاف معلنة.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1400" y="514604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مخطط الإخلاء ونقطة التجمع معلنان للفريق.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1400" y="5486400"/>
            <a:ext cx="10363200" cy="340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00" b="0">
                <a:solidFill>
                  <a:srgbClr val="1B2430"/>
                </a:solidFill>
                <a:latin typeface="Noto Sans Arabic"/>
                <a:cs typeface="Noto Sans Arabic"/>
              </a:rPr>
              <a:t>تصاريح المقاولين وسجلات حضورهم مكتملة.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7400" y="5632450"/>
            <a:ext cx="10617200" cy="666750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353800" y="5683250"/>
            <a:ext cx="50800" cy="56515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5200" y="5734050"/>
            <a:ext cx="10185400" cy="4889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القائمة تُوقَّع من مسؤول الأمن والسلامة قبل فتح البوابات، وتُحفظ مع ملف الفعالية. وقد قُسّمت قائمة الفحص الأصلية إلى صفحتين (قبل الافتتاح / أثناء التشغيل) لضمان الوضوح، دون حذف أي بند.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60/68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700" b="1">
                <a:solidFill>
                  <a:srgbClr val="082B53"/>
                </a:solidFill>
                <a:latin typeface="Noto Sans Arabic"/>
                <a:cs typeface="Noto Sans Arabic"/>
              </a:rPr>
              <a:t>قائمة الفحص أثناء التشغيل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1400" y="185420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عدّادات الحشود تُراجع كل [مدة محددة].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400" y="227838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المخارج والممرات بلا أي عائق.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1400" y="270256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دوريات منتظمة على المناطق ذات الكثافة.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1400" y="312674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فحص دوري للتمديدات والمولدات.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1400" y="355092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البلاغات الطبية تُسجَّل أولًا بأول.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1400" y="397510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مراقبة الطقس واستمرار صلاحية حدود الإيقاف.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1400" y="4399280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تسليم الورديات بتقرير مكتوب.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1400" y="4823459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أي عطل في ضابط سلامة يُبلَّغ ويُعالج فورًا.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1400" y="5247639"/>
            <a:ext cx="10363200" cy="4241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54000" indent="-254000">
              <a:lnSpc>
                <a:spcPct val="165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600" b="0">
                <a:solidFill>
                  <a:srgbClr val="1B2430"/>
                </a:solidFill>
                <a:latin typeface="Noto Sans Arabic"/>
                <a:cs typeface="Noto Sans Arabic"/>
              </a:rPr>
              <a:t>فحص يومي للمسرح ومناطق المشاركة قبل استقبال الجمهور.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البند الأخير مطلب تعاقدي صريح: الفحص اليومي قبل استقبال الجمهور، لا قبل الافتتاح الموسمي فقط.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61/68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السجلات المطلوبة: ما يُحفظ ولماذا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87400" y="1803400"/>
          <a:ext cx="10617200" cy="2613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60472"/>
                <a:gridCol w="4883912"/>
                <a:gridCol w="2972816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المسؤول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أهم محتوياته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السجل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الأمن والسلامة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التاريخ والوقت والمكان والوصف والإجراء والشهود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تقارير الحوادث والوقائع الوشيكة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المنطقة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نتائج الفحص والملاحظات وتوقيع المنفّذ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قوائم الفحص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مشرف الكهرباء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قياسات الحمولة والفحص والتعديلات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الكهرباء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العمليات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الأعطال والإصلاح وتاريخ إغلاق الملاحظة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الصيانة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التدريب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الموضوع والحضور والتقييم والملاحظات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سجل التدريب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منسق المقاولين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نوع التصريح وموقعه ومدته وتقييم المقاول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تصاريح العمل وسجل المقاولين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تُحدَّد مدة حفظ كل سجل وفق العقد وسياسة الشركة: [مدة الحفظ المعتمدة].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62/68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مؤشرات الأداء والمراجعة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54200"/>
            <a:ext cx="10617200" cy="3263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400" b="0">
                <a:solidFill>
                  <a:srgbClr val="123B66"/>
                </a:solidFill>
                <a:latin typeface="Noto Naskh Arabic"/>
                <a:cs typeface="Noto Naskh Arabic"/>
              </a:rPr>
              <a:t>ما يُقاس يتحسّن؛ والأرقام أدناه مستهدفات الخطة، لا نتائج مسجلة.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400" y="2307590"/>
            <a:ext cx="2540000" cy="19812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90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044190"/>
            <a:ext cx="2286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قوائم الفحص المكتملة قبل فتح البوابات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9800" y="2307590"/>
            <a:ext cx="2540000" cy="19812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814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≤ 24 س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6800" y="3044190"/>
            <a:ext cx="2286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زمن إغلاق الملاحظة الحرجة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307590"/>
            <a:ext cx="2540000" cy="19812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738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9200" y="3044190"/>
            <a:ext cx="2286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الحوادث الجسيمة المستهدفة في كل فعالية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64600" y="2307590"/>
            <a:ext cx="2540000" cy="1981200"/>
          </a:xfrm>
          <a:prstGeom prst="roundRect">
            <a:avLst>
              <a:gd name="adj" fmla="val 8000"/>
            </a:avLst>
          </a:prstGeom>
          <a:solidFill>
            <a:srgbClr val="082B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6200" y="2459990"/>
            <a:ext cx="2336800" cy="55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10000"/>
              </a:lnSpc>
              <a:spcAft>
                <a:spcPts val="0"/>
              </a:spcAft>
            </a:pPr>
            <a:r>
              <a:rPr sz="3400" b="1">
                <a:solidFill>
                  <a:srgbClr val="D9B66C"/>
                </a:solidFill>
                <a:latin typeface="Noto Sans Arabic"/>
                <a:cs typeface="Noto Sans Arabic"/>
              </a:rPr>
              <a:t>90%+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600" y="3044190"/>
            <a:ext cx="22860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ct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FBF8F1"/>
                </a:solidFill>
                <a:latin typeface="Noto Sans Arabic"/>
                <a:cs typeface="Noto Sans Arabic"/>
              </a:rPr>
              <a:t>نسبة العاملين الذين تلقوا الإحاطة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تُراجع المؤشرات بعد كل فعالية وقبل الموسم التالي، وتُغذّي تحديث سجل المخاطر وخطة التدريب.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63/68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600" b="1">
                <a:solidFill>
                  <a:srgbClr val="082B53"/>
                </a:solidFill>
                <a:latin typeface="Noto Sans Arabic"/>
                <a:cs typeface="Noto Sans Arabic"/>
              </a:rPr>
              <a:t>المراجعة بعد الفعالية: خمس خطوات لإغلاق الملف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7400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9800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800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اجتماع ختامي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800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خلال [عدد أيام] من التفكيك، بحضور التشغيل والسلامة والمقاولين.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7266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9666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9666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تحليل الحوادث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666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مراجعة كل حادث ووشيك، وتحديد السبب الجذري لا الفاعل فقط.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67133" y="1828800"/>
            <a:ext cx="3437466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19533" y="1968500"/>
            <a:ext cx="3132666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533" y="2286000"/>
            <a:ext cx="3132666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تحديث السجل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9533" y="2768600"/>
            <a:ext cx="3132666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إضافة المخاطر الجديدة وتعديل الضوابط التي لم تعمل.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74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98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8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تحديث الخطة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8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تعديل الإجراءات والتدريب وقوائم الفحص بناءً على النتائج.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3840162"/>
            <a:ext cx="5232400" cy="1858962"/>
          </a:xfrm>
          <a:prstGeom prst="roundRect">
            <a:avLst>
              <a:gd name="adj" fmla="val 7000"/>
            </a:avLst>
          </a:prstGeom>
          <a:solidFill>
            <a:srgbClr val="F4EFE5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24600" y="3979862"/>
            <a:ext cx="4927600" cy="30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1250" b="1">
                <a:solidFill>
                  <a:srgbClr val="B8892E"/>
                </a:solidFill>
                <a:latin typeface="Noto Sans Arabic"/>
                <a:cs typeface="Noto Sans Arabic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4600" y="4297362"/>
            <a:ext cx="4927600" cy="431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1400" b="1">
                <a:solidFill>
                  <a:srgbClr val="082B53"/>
                </a:solidFill>
                <a:latin typeface="Noto Sans Arabic"/>
                <a:cs typeface="Noto Sans Arabic"/>
              </a:rPr>
              <a:t>اعتماد النسخة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4600" y="4779962"/>
            <a:ext cx="4927600" cy="79216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100" b="0">
                <a:solidFill>
                  <a:srgbClr val="1B2430"/>
                </a:solidFill>
                <a:latin typeface="Noto Sans Arabic"/>
                <a:cs typeface="Noto Sans Arabic"/>
              </a:rPr>
              <a:t>إصدار مرقّم بتاريخه، وسحب النسخ القديمة من التداول.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الخطة تُراجع أيضًا عند تغيير الموقع أو نوع الفعالية أو السعة أو بعد أي حادث جسيم.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10 · التوثيق والمراجعة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64/68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الحقول التي تتطلب بيانات قبل الاعتماد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ما لا يجوز تركه للتقدير.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87400" y="2211705"/>
          <a:ext cx="10617200" cy="29870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34536"/>
                <a:gridCol w="2972816"/>
                <a:gridCol w="3609848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يعتمد عليه في الخطة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مصدره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الحقل المطلوب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سلسلة الإبلاغ والاستجابة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[اسم مسؤول السلامة] وبيانات اتصاله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تخطيط الحشود والبوابات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الجهة المختصة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[السعة المعتمدة] لكل منطقة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الإخلاء والحصر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مخطط الموقع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[موقع نقطة التجمع] والمسار البديل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التنسيق والاستجابة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الجهات المختصة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[أرقام الاتصال المعتمدة]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قرار الإيقاف والاستئناف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الشركة والجهة المختصة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[حدود الرياح والأمطار]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التوثيق والمراجعة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العقد وسياسة الشركة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[مدة حفظ السجلات]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بدء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الجهة المنظمة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[التراخيص والموافقات المطلوبة]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الخطة استرشادية وتحتاج مواءمة واعتمادًا بحسب متطلبات كل موقع وعقد والجهات المختصة قبل التشغيل.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ملحق · التقارير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65/68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التقارير المطلوبة: يومي، أسبوعي، فوري، ختامي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نطاق العمل يحدد أربعة تقارير. خطة السلامة تُغذّي كل واحد منها ببياناتها.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199" cy="27508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5784"/>
                <a:gridCol w="4246880"/>
                <a:gridCol w="2123440"/>
                <a:gridCol w="1911095"/>
              </a:tblGrid>
              <a:tr h="37338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المسؤول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ما يقدمه من خطة السلامة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التوقيت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التقرير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العمليات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عدد العروض المنفذة، أوقات التشغيل، الحضور التقديري، الأعطال والحوادث والملاحظات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كل يوم 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يومي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مسؤول السلامة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مؤشرات الأداء، الإقبال، أبرز العروض، التحديات والتوصيات، وحالة الملاحظات المفتوحة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كل أسبوع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أسبوعي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الفعالية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وصف الحادث، الإجراء الفوري، تأمين المنطقة، الجهات المبلَّغة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خلال 5 دقائق من الحادث الجسيم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فوري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مدير الفعالية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مجموع العروض، مؤشرات الأداء، التوثيق، النتائج والتوصيات، ودروس السلامة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بعد انتهاء المهرجان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2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ختامي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التقرير المفصّل للحادث الجسيم يُقدَّم خلال 24 ساعة، ولا يُستأنف النشاط قبل إزالة السبب وموافقة اللجنة.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ملحق · المطابقة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66/68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906780" cy="254000"/>
          </a:xfrm>
          <a:prstGeom prst="roundRect">
            <a:avLst>
              <a:gd name="adj" fmla="val 45000"/>
            </a:avLst>
          </a:prstGeom>
          <a:solidFill>
            <a:srgbClr val="3F6C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75438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مطلب تعاقدي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أين تقع خطة السلامة من معايير التقييم الفني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803400"/>
            <a:ext cx="10617200" cy="3067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5000"/>
              </a:lnSpc>
              <a:spcAft>
                <a:spcPts val="0"/>
              </a:spcAft>
            </a:pPr>
            <a:r>
              <a:rPr sz="1300" b="0">
                <a:solidFill>
                  <a:srgbClr val="123B66"/>
                </a:solidFill>
                <a:latin typeface="Noto Naskh Arabic"/>
                <a:cs typeface="Noto Naskh Arabic"/>
              </a:rPr>
              <a:t>بند «خطة الأمن والسلامة» في التقييم الفني وزنه 10 من 85 نقطة، وتتوزع نقاطه على خمسة عناصر. الجدول يبيّن موضع كل عنصر.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87400" y="2211705"/>
          <a:ext cx="10617199" cy="33972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11095"/>
                <a:gridCol w="3397504"/>
                <a:gridCol w="1061720"/>
                <a:gridCol w="4246880"/>
              </a:tblGrid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الحالة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الموضع في الخطة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الوزن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عنصر التقييم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02 كاملًا + خرائط الفقرات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3.0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تحليل المخاطر وتحديد المخاطر لكل نشاط ومنطقة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06 + القسم 07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2.0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الطوارئ والإخلاء والحريق والحالات الطبية والطقس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الأقسام 03 و04 و05 و08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2.0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إدارة سلامة الزوار والمشاركين والعاملين والمعدات عالية الخطورة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557530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 — الأسماء والأعداد تُستكمل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01 + القسم 06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1.5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فرق السلامة والإسعاف والكوادر المؤهلة وتوزيعها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مستوفى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08 + القسم 10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1.5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التدريب والتمارين والمحاكاة وخطط الاستجابة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 — السعة تُستكمل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03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2.0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إدارة الحشود والسعة والدخول والخروج (بند التشغيل)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جزئي — الشهادات تُستكمل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القسم 05 + ملحق الأجهزة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1.5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شهادات الفحص والمطابقة للمعدات (بند الجودة)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54965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ناقص — وثيقة منفصلة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مغطاة في هذه الخطة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1.5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11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استمرارية الأعمال (بند التشغيل)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الأوزان منقولة من جدول التقييم الفني في كراسة الشروط. الحد الأدنى للتأهل 60 من 85؛ وهذه الخطة تغطي بند السلامة فقط، لا العرض كله.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7400" y="558800"/>
            <a:ext cx="10617200" cy="11430"/>
          </a:xfrm>
          <a:prstGeom prst="rect">
            <a:avLst/>
          </a:prstGeom>
          <a:solidFill>
            <a:srgbClr val="DCC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7400" y="279400"/>
            <a:ext cx="1061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50" b="1">
                <a:solidFill>
                  <a:srgbClr val="B8892E"/>
                </a:solidFill>
                <a:latin typeface="Noto Sans Arabic"/>
                <a:cs typeface="Noto Sans Arabic"/>
              </a:rPr>
              <a:t>ملحق · سجل التغيير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7400" y="6502400"/>
            <a:ext cx="90932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خطة الأمن والسلامة · مسرح الطفل — مهرجان صحار الخامس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1600" y="6502400"/>
            <a:ext cx="2413000" cy="20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l">
              <a:lnSpc>
                <a:spcPct val="140000"/>
              </a:lnSpc>
              <a:spcAft>
                <a:spcPts val="0"/>
              </a:spcAft>
            </a:pPr>
            <a:r>
              <a:rPr sz="850" b="0">
                <a:solidFill>
                  <a:srgbClr val="5C6675"/>
                </a:solidFill>
                <a:latin typeface="Noto Sans Arabic"/>
                <a:cs typeface="Noto Sans Arabic"/>
              </a:rPr>
              <a:t>PRS/26/081 · إصدار 6.1 · 67/68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7400" y="190500"/>
            <a:ext cx="1112520" cy="254000"/>
          </a:xfrm>
          <a:prstGeom prst="roundRect">
            <a:avLst>
              <a:gd name="adj" fmla="val 45000"/>
            </a:avLst>
          </a:prstGeom>
          <a:solidFill>
            <a:srgbClr val="5C66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3600" y="228600"/>
            <a:ext cx="960120" cy="177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rtl="1" algn="ctr">
              <a:lnSpc>
                <a:spcPct val="140000"/>
              </a:lnSpc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Arabic"/>
                <a:cs typeface="Noto Sans Arabic"/>
              </a:rPr>
              <a:t>مراجعة الوثيقة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400" y="711200"/>
            <a:ext cx="10617200" cy="838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5000"/>
              </a:lnSpc>
              <a:spcAft>
                <a:spcPts val="0"/>
              </a:spcAft>
            </a:pPr>
            <a:r>
              <a:rPr sz="2500" b="1">
                <a:solidFill>
                  <a:srgbClr val="082B53"/>
                </a:solidFill>
                <a:latin typeface="Noto Sans Arabic"/>
                <a:cs typeface="Noto Sans Arabic"/>
              </a:rPr>
              <a:t>ما أُضيف من ملف الـ61 صفحة، وما تُرك، ولماذا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85400" y="1574800"/>
            <a:ext cx="1219200" cy="50800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87400" y="1803400"/>
          <a:ext cx="10617198" cy="381760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34536"/>
                <a:gridCol w="1911095"/>
                <a:gridCol w="1911095"/>
                <a:gridCol w="2760472"/>
              </a:tblGrid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السبب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القرار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المصدر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1">
                          <a:solidFill>
                            <a:srgbClr val="FFFFFF"/>
                          </a:solidFill>
                          <a:latin typeface="Noto Sans Arabic"/>
                          <a:cs typeface="Noto Sans Arabic"/>
                        </a:rPr>
                        <a:t>العنصر</a:t>
                      </a:r>
                    </a:p>
                  </a:txBody>
                  <a:tcPr marL="88900" marR="88900" marT="38100" marB="38100" anchor="ctr">
                    <a:solidFill>
                      <a:srgbClr val="082B53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يترجم هدف السلامة وحماية الطفل إلى شروط قابلة للفحص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صفحة الرؤية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المبدأ الموجّه «مسرح آمن للطفل»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يحوّل المسار إلى نقاط تفتيش ومسؤوليات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رحلة الطفل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رحلة الطفل: وصول ← خروج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يغطي شرط تحليل المخاطر لكل نشاط ومنطقة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البرنامج والفقرات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خرائط مخاطر الفقرات (11 فقرة)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كل دور يحمل مسؤولية سلامة مختلفة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كفاءة الفريق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الأدوار الفنية (مخرج، فنيو صوت وإضاءة، مشرف أطفال)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معيار تقييمي وتشغيلي، وأثره على استمرارية التشغيل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+ المناقصة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التعمين ونقل المعرفة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يقلل الحوادث الناتجة عن غياب التوقعات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أُضيف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التواصل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تعليمات ما قبل الزيارة لولي الأمر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يتعارض مع منع اللهب المكشوف في نطاق العمل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يُدرج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الفقرات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عرض ألعاب النار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تتعارض مع 30–45 دقيقة لكل جلسة في الشروط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يُدرج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الرؤية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مدة العرض 20–30 دقيقة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يُستكمل بسياسة حماية طفل معتمدة من اللجنة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يُدرج كالتزام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الفريق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«مشرف أطفال مؤهل» بلا سياسة مكتوبة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لا مصدر يثبتها؛ تُعتمد من اللجنة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لم تُدرج أرقام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ملف 61 · الاستدامة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مؤشرات رضا ونسب محتوى محلي بلا أرقام</a:t>
                      </a:r>
                    </a:p>
                  </a:txBody>
                  <a:tcPr marL="88900" marR="88900" marT="38100" marB="38100" anchor="ctr">
                    <a:solidFill>
                      <a:srgbClr val="FBF8F1"/>
                    </a:solidFill>
                  </a:tcPr>
                </a:tc>
              </a:tr>
              <a:tr h="318134"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مطلوب تعاقدي مستقل يُعدّ ويُرفق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ناقصة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غير موجودة في الملفين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  <a:tc>
                  <a:txBody>
                    <a:bodyPr wrap="square"/>
                    <a:lstStyle/>
                    <a:p>
                      <a:pPr rtl="1" algn="r">
                        <a:lnSpc>
                          <a:spcPct val="145000"/>
                        </a:lnSpc>
                      </a:pPr>
                      <a:r>
                        <a:rPr sz="900" b="0">
                          <a:solidFill>
                            <a:srgbClr val="1B2430"/>
                          </a:solidFill>
                          <a:latin typeface="Noto Sans Arabic"/>
                          <a:cs typeface="Noto Sans Arabic"/>
                        </a:rPr>
                        <a:t>خطة استمرارية الأعمال</a:t>
                      </a:r>
                    </a:p>
                  </a:txBody>
                  <a:tcPr marL="88900" marR="88900" marT="38100" marB="38100" anchor="ctr">
                    <a:solidFill>
                      <a:srgbClr val="F4EFE5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87400" y="5851525"/>
            <a:ext cx="10617200" cy="447675"/>
          </a:xfrm>
          <a:prstGeom prst="roundRect">
            <a:avLst>
              <a:gd name="adj" fmla="val 10000"/>
            </a:avLst>
          </a:prstGeom>
          <a:solidFill>
            <a:srgbClr val="EFE7D8"/>
          </a:solidFill>
          <a:ln w="12700">
            <a:solidFill>
              <a:srgbClr val="DCCF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353800" y="5902325"/>
            <a:ext cx="50800" cy="346075"/>
          </a:xfrm>
          <a:prstGeom prst="rect">
            <a:avLst/>
          </a:prstGeom>
          <a:solidFill>
            <a:srgbClr val="B88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5200" y="5953125"/>
            <a:ext cx="10185400" cy="2698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50000"/>
              </a:lnSpc>
              <a:spcAft>
                <a:spcPts val="0"/>
              </a:spcAft>
            </a:pPr>
            <a:r>
              <a:rPr sz="1150" b="0">
                <a:solidFill>
                  <a:srgbClr val="082B53"/>
                </a:solidFill>
                <a:latin typeface="Noto Sans Arabic"/>
                <a:cs typeface="Noto Sans Arabic"/>
              </a:rPr>
              <a:t>لم يُحذف أي قسم من الخطة الأصلية. الصفحات المضافة تحمل وسمًا علويًا، وعددها 22 صفحة من أصل 68.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B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28600" y="228600"/>
            <a:ext cx="11734800" cy="6400800"/>
          </a:xfrm>
          <a:prstGeom prst="rect">
            <a:avLst/>
          </a:prstGeom>
          <a:noFill/>
          <a:ln w="15875">
            <a:solidFill>
              <a:srgbClr val="B889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har_gold_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000" y="609600"/>
            <a:ext cx="1625600" cy="9077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24600" y="2489200"/>
            <a:ext cx="5080000" cy="279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200" b="1">
                <a:solidFill>
                  <a:srgbClr val="D9B66C"/>
                </a:solidFill>
                <a:latin typeface="Noto Sans Arabic"/>
                <a:cs typeface="Noto Sans Arabic"/>
              </a:rPr>
              <a:t>خلاصة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7400" y="2870200"/>
            <a:ext cx="10617200" cy="889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3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Noto Sans Arabic"/>
                <a:cs typeface="Noto Sans Arabic"/>
              </a:rPr>
              <a:t>السلامة شرط للتنفيذ، لا بند إضافي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400" y="3810000"/>
            <a:ext cx="106172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500" b="0">
                <a:solidFill>
                  <a:srgbClr val="D9B66C"/>
                </a:solidFill>
                <a:latin typeface="Noto Sans Arabic"/>
                <a:cs typeface="Noto Sans Arabic"/>
              </a:rPr>
              <a:t>كل فعالية تُخطَّط بحدود سلامة مكتوبة، وكل استثناء يحتاج قرارًا موثّقًا، وكل ملاحظة تُغلق قبل الفعالية التالية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8400" y="4470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46 صفحة أصلية محفوظة بالترتيب + صفحات إضافية موثقة المصدر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8400" y="4851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شروط المناقصة أولوية على أي عنصر من الملف المرجعي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8400" y="5232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ما تعارض لم يُدرج، وما نقص بياناته وُسم «يُستكمل»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8400" y="5613400"/>
            <a:ext cx="9855200" cy="33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 marL="228600" indent="-228600">
              <a:lnSpc>
                <a:spcPct val="150000"/>
              </a:lnSpc>
              <a:spcAft>
                <a:spcPts val="0"/>
              </a:spcAft>
              <a:buClr>
                <a:srgbClr val="B8892E"/>
              </a:buClr>
              <a:buFont typeface="Arial"/>
              <a:buChar char="◆"/>
            </a:pPr>
            <a:r>
              <a:rPr sz="1250" b="0">
                <a:solidFill>
                  <a:srgbClr val="FBF8F1"/>
                </a:solidFill>
                <a:latin typeface="Noto Sans Arabic"/>
                <a:cs typeface="Noto Sans Arabic"/>
              </a:rPr>
              <a:t>المسؤولية النهائية على المشغل قبل الجهات المختصة واللجنة</a:t>
            </a:r>
          </a:p>
        </p:txBody>
      </p:sp>
      <p:pic>
        <p:nvPicPr>
          <p:cNvPr id="11" name="Picture 10" descr="ibnsalman_cre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5384800"/>
            <a:ext cx="1905000" cy="5176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7400" y="5969000"/>
            <a:ext cx="106172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rtl="1" algn="r">
              <a:lnSpc>
                <a:spcPct val="140000"/>
              </a:lnSpc>
              <a:spcAft>
                <a:spcPts val="0"/>
              </a:spcAft>
            </a:pPr>
            <a:r>
              <a:rPr sz="1000" b="0">
                <a:solidFill>
                  <a:srgbClr val="C9B78E"/>
                </a:solidFill>
                <a:latin typeface="Noto Sans Arabic"/>
                <a:cs typeface="Noto Sans Arabic"/>
              </a:rPr>
              <a:t>شركة ابن سلمان لتنظيم وإدارة المهرجانات والمعارض والحفلات · مناقصة PRS/26/081 · إصدار 6.1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